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9" r:id="rId4"/>
    <p:sldId id="311" r:id="rId5"/>
    <p:sldId id="329" r:id="rId6"/>
    <p:sldId id="312" r:id="rId7"/>
    <p:sldId id="336" r:id="rId8"/>
    <p:sldId id="328" r:id="rId9"/>
    <p:sldId id="335" r:id="rId10"/>
    <p:sldId id="330" r:id="rId11"/>
    <p:sldId id="331" r:id="rId12"/>
    <p:sldId id="332" r:id="rId13"/>
    <p:sldId id="333" r:id="rId14"/>
    <p:sldId id="308" r:id="rId15"/>
    <p:sldId id="310" r:id="rId16"/>
    <p:sldId id="301" r:id="rId17"/>
    <p:sldId id="302" r:id="rId18"/>
    <p:sldId id="320" r:id="rId19"/>
    <p:sldId id="313" r:id="rId20"/>
    <p:sldId id="303" r:id="rId21"/>
    <p:sldId id="321" r:id="rId22"/>
    <p:sldId id="314" r:id="rId23"/>
    <p:sldId id="306" r:id="rId24"/>
    <p:sldId id="322" r:id="rId25"/>
    <p:sldId id="315" r:id="rId26"/>
    <p:sldId id="304" r:id="rId27"/>
    <p:sldId id="307" r:id="rId28"/>
    <p:sldId id="305" r:id="rId29"/>
    <p:sldId id="316" r:id="rId30"/>
    <p:sldId id="326" r:id="rId31"/>
    <p:sldId id="317" r:id="rId32"/>
    <p:sldId id="325" r:id="rId33"/>
    <p:sldId id="318" r:id="rId34"/>
    <p:sldId id="324" r:id="rId35"/>
    <p:sldId id="319" r:id="rId36"/>
    <p:sldId id="323" r:id="rId37"/>
    <p:sldId id="327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F24C17-9DF7-4DCD-BB3F-2882C17DC09B}">
          <p14:sldIdLst>
            <p14:sldId id="256"/>
            <p14:sldId id="257"/>
            <p14:sldId id="309"/>
            <p14:sldId id="311"/>
            <p14:sldId id="329"/>
            <p14:sldId id="312"/>
            <p14:sldId id="336"/>
            <p14:sldId id="328"/>
            <p14:sldId id="335"/>
            <p14:sldId id="330"/>
            <p14:sldId id="331"/>
            <p14:sldId id="332"/>
            <p14:sldId id="333"/>
            <p14:sldId id="308"/>
            <p14:sldId id="310"/>
            <p14:sldId id="301"/>
            <p14:sldId id="302"/>
            <p14:sldId id="320"/>
            <p14:sldId id="313"/>
            <p14:sldId id="303"/>
            <p14:sldId id="321"/>
            <p14:sldId id="314"/>
            <p14:sldId id="306"/>
            <p14:sldId id="322"/>
            <p14:sldId id="315"/>
            <p14:sldId id="304"/>
            <p14:sldId id="307"/>
            <p14:sldId id="305"/>
            <p14:sldId id="316"/>
            <p14:sldId id="326"/>
            <p14:sldId id="317"/>
            <p14:sldId id="325"/>
            <p14:sldId id="318"/>
            <p14:sldId id="324"/>
            <p14:sldId id="319"/>
            <p14:sldId id="323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83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 02 </a:t>
            </a:r>
            <a:r>
              <a:rPr lang="en-IN" dirty="0"/>
              <a:t>Cloud Computing Architecture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Cloud Computing </a:t>
            </a:r>
            <a:r>
              <a:rPr lang="en-US" sz="2400" b="1" dirty="0" smtClean="0"/>
              <a:t>Works:</a:t>
            </a:r>
            <a:endParaRPr lang="en-US" sz="2400" b="1" dirty="0"/>
          </a:p>
          <a:p>
            <a:r>
              <a:rPr lang="en-US" sz="2400" b="1" dirty="0"/>
              <a:t>Role of Networks:</a:t>
            </a:r>
            <a:endParaRPr lang="en-US" sz="2400" dirty="0"/>
          </a:p>
          <a:p>
            <a:pPr lvl="1"/>
            <a:r>
              <a:rPr lang="en-US" sz="2000" b="1" dirty="0"/>
              <a:t>Connectivity:</a:t>
            </a:r>
            <a:r>
              <a:rPr lang="en-US" sz="2000" dirty="0"/>
              <a:t> Ensures reliable access to cloud services.</a:t>
            </a:r>
          </a:p>
          <a:p>
            <a:pPr lvl="1"/>
            <a:r>
              <a:rPr lang="en-US" sz="2000" b="1" dirty="0"/>
              <a:t>Bandwidth Management:</a:t>
            </a:r>
            <a:r>
              <a:rPr lang="en-US" sz="2000" dirty="0"/>
              <a:t> Handles data transfer efficiently.</a:t>
            </a:r>
          </a:p>
          <a:p>
            <a:pPr lvl="1"/>
            <a:r>
              <a:rPr lang="en-US" sz="2000" b="1" dirty="0"/>
              <a:t>Security:</a:t>
            </a:r>
            <a:r>
              <a:rPr lang="en-US" sz="2000" dirty="0"/>
              <a:t> Protects data in transit and at rest.</a:t>
            </a:r>
          </a:p>
        </p:txBody>
      </p:sp>
    </p:spTree>
    <p:extLst>
      <p:ext uri="{BB962C8B-B14F-4D97-AF65-F5344CB8AC3E}">
        <p14:creationId xmlns:p14="http://schemas.microsoft.com/office/powerpoint/2010/main" val="26740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Cloud Computing </a:t>
            </a:r>
            <a:r>
              <a:rPr lang="en-US" sz="2400" b="1" dirty="0" smtClean="0"/>
              <a:t>Works:</a:t>
            </a:r>
            <a:endParaRPr lang="en-US" sz="2400" b="1" dirty="0"/>
          </a:p>
          <a:p>
            <a:r>
              <a:rPr lang="en-IN" sz="2400" b="1" dirty="0"/>
              <a:t>Protocols Used:</a:t>
            </a:r>
            <a:endParaRPr lang="en-IN" sz="2400" dirty="0"/>
          </a:p>
          <a:p>
            <a:pPr lvl="1"/>
            <a:r>
              <a:rPr lang="en-IN" sz="2000" b="1" dirty="0"/>
              <a:t>HTTP/HTTPS:</a:t>
            </a:r>
            <a:r>
              <a:rPr lang="en-IN" sz="2000" dirty="0"/>
              <a:t> For web-based services.</a:t>
            </a:r>
          </a:p>
          <a:p>
            <a:pPr lvl="1"/>
            <a:r>
              <a:rPr lang="en-IN" sz="2000" b="1" dirty="0"/>
              <a:t>TCP/IP:</a:t>
            </a:r>
            <a:r>
              <a:rPr lang="en-IN" sz="2000" dirty="0"/>
              <a:t> Fundamental for data transmission.</a:t>
            </a:r>
          </a:p>
          <a:p>
            <a:pPr lvl="1"/>
            <a:r>
              <a:rPr lang="en-IN" sz="2000" b="1" dirty="0"/>
              <a:t>RESTful APIs:</a:t>
            </a:r>
            <a:r>
              <a:rPr lang="en-IN" sz="2000" dirty="0"/>
              <a:t> Facilitate communication between services</a:t>
            </a:r>
            <a:r>
              <a:rPr lang="en-IN" sz="2000" dirty="0" smtClean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883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Cloud Computing </a:t>
            </a:r>
            <a:r>
              <a:rPr lang="en-US" sz="2400" b="1" dirty="0" smtClean="0"/>
              <a:t>Works: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9800"/>
            <a:ext cx="8382000" cy="438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7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Cloud Computing </a:t>
            </a:r>
            <a:r>
              <a:rPr lang="en-US" sz="2400" b="1" dirty="0" smtClean="0"/>
              <a:t>Works: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86000"/>
            <a:ext cx="6233577" cy="43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2672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Cloud computing services are divided into three classes, according to </a:t>
            </a:r>
            <a:r>
              <a:rPr lang="en-US" dirty="0" smtClean="0"/>
              <a:t>the abstraction </a:t>
            </a:r>
            <a:r>
              <a:rPr lang="en-US" dirty="0"/>
              <a:t>level of the capability provided and the service model of providers</a:t>
            </a:r>
            <a:r>
              <a:rPr lang="en-US" dirty="0" smtClean="0"/>
              <a:t>, namely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b="1" dirty="0" smtClean="0"/>
              <a:t>(</a:t>
            </a:r>
            <a:r>
              <a:rPr lang="en-US" b="1" dirty="0"/>
              <a:t>1) Infrastructure as a </a:t>
            </a:r>
            <a:r>
              <a:rPr lang="en-US" b="1" dirty="0" smtClean="0"/>
              <a:t>Service</a:t>
            </a:r>
            <a:endParaRPr lang="en-US" b="1" dirty="0"/>
          </a:p>
          <a:p>
            <a:pPr lvl="1"/>
            <a:r>
              <a:rPr lang="en-US" b="1" dirty="0" smtClean="0"/>
              <a:t>(2</a:t>
            </a:r>
            <a:r>
              <a:rPr lang="en-US" b="1" dirty="0"/>
              <a:t>) Platform as a </a:t>
            </a:r>
            <a:r>
              <a:rPr lang="en-US" b="1" dirty="0" smtClean="0"/>
              <a:t>Service</a:t>
            </a:r>
            <a:endParaRPr lang="en-US" b="1" dirty="0"/>
          </a:p>
          <a:p>
            <a:pPr lvl="1"/>
            <a:r>
              <a:rPr lang="en-US" b="1" dirty="0" smtClean="0"/>
              <a:t>(3</a:t>
            </a:r>
            <a:r>
              <a:rPr lang="en-US" b="1" dirty="0"/>
              <a:t>) </a:t>
            </a:r>
            <a:r>
              <a:rPr lang="en-US" b="1" dirty="0" smtClean="0"/>
              <a:t>Software as </a:t>
            </a:r>
            <a:r>
              <a:rPr lang="en-US" b="1" dirty="0"/>
              <a:t>a </a:t>
            </a:r>
            <a:r>
              <a:rPr lang="en-US" b="1" dirty="0" smtClean="0"/>
              <a:t>Service</a:t>
            </a:r>
          </a:p>
          <a:p>
            <a:r>
              <a:rPr lang="en-US" dirty="0" smtClean="0"/>
              <a:t>These abstraction levels can also be viewed as a layered architecture where services of a higher layer can be composed from services of the underlying layer. </a:t>
            </a:r>
          </a:p>
          <a:p>
            <a:r>
              <a:rPr lang="en-US" dirty="0" smtClean="0"/>
              <a:t>The role </a:t>
            </a:r>
            <a:r>
              <a:rPr lang="en-US" dirty="0"/>
              <a:t>of each layer </a:t>
            </a:r>
            <a:r>
              <a:rPr lang="en-US" dirty="0" smtClean="0"/>
              <a:t>in an </a:t>
            </a:r>
            <a:r>
              <a:rPr lang="en-US" dirty="0"/>
              <a:t>integrated architecture.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72" t="4735" r="4095" b="10040"/>
          <a:stretch/>
        </p:blipFill>
        <p:spPr>
          <a:xfrm>
            <a:off x="4267200" y="2438400"/>
            <a:ext cx="4724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3340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core middleware manages physical resources </a:t>
            </a:r>
            <a:r>
              <a:rPr lang="en-US" dirty="0" smtClean="0"/>
              <a:t>and the </a:t>
            </a:r>
            <a:r>
              <a:rPr lang="en-US" dirty="0"/>
              <a:t>VMs deployed on top of them; in addition, it provides the required </a:t>
            </a:r>
            <a:r>
              <a:rPr lang="en-US" dirty="0" smtClean="0"/>
              <a:t>features (</a:t>
            </a:r>
            <a:r>
              <a:rPr lang="en-US" dirty="0"/>
              <a:t>e.g., accounting and billing) to offer multi-tenant pay-as-you-go services.</a:t>
            </a:r>
          </a:p>
          <a:p>
            <a:r>
              <a:rPr lang="en-US" dirty="0"/>
              <a:t>Cloud development environments are built on top of infrastructure </a:t>
            </a:r>
            <a:r>
              <a:rPr lang="en-US" dirty="0" smtClean="0"/>
              <a:t>services to </a:t>
            </a:r>
            <a:r>
              <a:rPr lang="en-US" dirty="0"/>
              <a:t>offer application development and deployment capabilities; in this level</a:t>
            </a:r>
            <a:r>
              <a:rPr lang="en-US" dirty="0" smtClean="0"/>
              <a:t>, various </a:t>
            </a:r>
            <a:r>
              <a:rPr lang="en-US" dirty="0"/>
              <a:t>programming models, libraries, APIs, and mashup editors enable </a:t>
            </a:r>
            <a:r>
              <a:rPr lang="en-US" dirty="0" smtClean="0"/>
              <a:t>the creation </a:t>
            </a:r>
            <a:r>
              <a:rPr lang="en-US" dirty="0"/>
              <a:t>of a range of business, Web, and scientific applications. </a:t>
            </a:r>
            <a:endParaRPr lang="en-US" dirty="0" smtClean="0"/>
          </a:p>
          <a:p>
            <a:r>
              <a:rPr lang="en-US" dirty="0" smtClean="0"/>
              <a:t>Once deployed in </a:t>
            </a:r>
            <a:r>
              <a:rPr lang="en-US" dirty="0"/>
              <a:t>the cloud, these applications can be consumed by end users.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057400"/>
            <a:ext cx="3657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917" t="20371" r="31667" b="24074"/>
          <a:stretch/>
        </p:blipFill>
        <p:spPr>
          <a:xfrm>
            <a:off x="533400" y="1417637"/>
            <a:ext cx="8305800" cy="521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667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Infrastructure as a </a:t>
            </a:r>
            <a:r>
              <a:rPr lang="en-IN" b="1" dirty="0" smtClean="0"/>
              <a:t>Service:</a:t>
            </a:r>
          </a:p>
          <a:p>
            <a:r>
              <a:rPr lang="en-US" dirty="0"/>
              <a:t>Offering virtualized resources (computation, storage, and communication) </a:t>
            </a:r>
            <a:r>
              <a:rPr lang="en-US" dirty="0" smtClean="0"/>
              <a:t>on demand </a:t>
            </a:r>
            <a:r>
              <a:rPr lang="en-US" dirty="0"/>
              <a:t>is known as Infrastructure as a Service (</a:t>
            </a:r>
            <a:r>
              <a:rPr lang="en-US" dirty="0" smtClean="0"/>
              <a:t>IaaS). </a:t>
            </a:r>
          </a:p>
          <a:p>
            <a:r>
              <a:rPr lang="en-US" dirty="0" smtClean="0"/>
              <a:t>A </a:t>
            </a:r>
            <a:r>
              <a:rPr lang="en-US" dirty="0"/>
              <a:t>cloud </a:t>
            </a:r>
            <a:r>
              <a:rPr lang="en-US" dirty="0" smtClean="0"/>
              <a:t>infrastructure </a:t>
            </a:r>
            <a:r>
              <a:rPr lang="en-US" dirty="0"/>
              <a:t>enables on-demand provisioning of servers running several choices of </a:t>
            </a:r>
            <a:r>
              <a:rPr lang="en-US" dirty="0" smtClean="0"/>
              <a:t>operating systems </a:t>
            </a:r>
            <a:r>
              <a:rPr lang="en-US" dirty="0"/>
              <a:t>and a customized software stack. </a:t>
            </a:r>
            <a:endParaRPr lang="en-US" dirty="0" smtClean="0"/>
          </a:p>
          <a:p>
            <a:r>
              <a:rPr lang="en-US" dirty="0" smtClean="0"/>
              <a:t>Infrastructure </a:t>
            </a:r>
            <a:r>
              <a:rPr lang="en-US" dirty="0"/>
              <a:t>services are </a:t>
            </a:r>
            <a:r>
              <a:rPr lang="en-US" dirty="0" smtClean="0"/>
              <a:t>considered to </a:t>
            </a:r>
            <a:r>
              <a:rPr lang="en-US" dirty="0"/>
              <a:t>be the bottom layer of cloud computing </a:t>
            </a:r>
            <a:r>
              <a:rPr lang="en-US" dirty="0" smtClean="0"/>
              <a:t>systems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99" t="8525" r="10400" b="4796"/>
          <a:stretch/>
        </p:blipFill>
        <p:spPr>
          <a:xfrm>
            <a:off x="2667000" y="3581400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819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Infrastructure as a </a:t>
            </a:r>
            <a:r>
              <a:rPr lang="en-IN" b="1" dirty="0" smtClean="0"/>
              <a:t>Service:</a:t>
            </a:r>
          </a:p>
          <a:p>
            <a:r>
              <a:rPr lang="en-US" dirty="0" smtClean="0"/>
              <a:t>Amazon </a:t>
            </a:r>
            <a:r>
              <a:rPr lang="en-US" dirty="0"/>
              <a:t>Web Services mainly offers IaaS, which in the case of its </a:t>
            </a:r>
            <a:r>
              <a:rPr lang="en-US" dirty="0" smtClean="0"/>
              <a:t>EC2 service </a:t>
            </a:r>
            <a:r>
              <a:rPr lang="en-US" dirty="0"/>
              <a:t>means offering VMs with a software stack that can be </a:t>
            </a:r>
            <a:r>
              <a:rPr lang="en-US" dirty="0" smtClean="0"/>
              <a:t>customized similar </a:t>
            </a:r>
            <a:r>
              <a:rPr lang="en-US" dirty="0"/>
              <a:t>to how an ordinary physical server would be customized. </a:t>
            </a:r>
            <a:endParaRPr lang="en-US" dirty="0" smtClean="0"/>
          </a:p>
          <a:p>
            <a:r>
              <a:rPr lang="en-US" dirty="0" smtClean="0"/>
              <a:t>Users are given </a:t>
            </a:r>
            <a:r>
              <a:rPr lang="en-US" dirty="0"/>
              <a:t>privileges to perform numerous activities to the server, such as: </a:t>
            </a:r>
            <a:r>
              <a:rPr lang="en-US" dirty="0" smtClean="0"/>
              <a:t>starting and </a:t>
            </a:r>
            <a:r>
              <a:rPr lang="en-US" dirty="0"/>
              <a:t>stopping it, customizing it by installing software packages, </a:t>
            </a:r>
            <a:r>
              <a:rPr lang="en-US" dirty="0" smtClean="0"/>
              <a:t>attaching virtual </a:t>
            </a:r>
            <a:r>
              <a:rPr lang="en-US" dirty="0"/>
              <a:t>disks to it, and configuring access permissions and firewalls rules.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57600"/>
            <a:ext cx="5257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590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Infrastructure as a </a:t>
            </a:r>
            <a:r>
              <a:rPr lang="en-IN" b="1" dirty="0" smtClean="0"/>
              <a:t>Service</a:t>
            </a:r>
            <a:r>
              <a:rPr lang="en-IN" b="1" dirty="0" smtClean="0"/>
              <a:t>:</a:t>
            </a:r>
          </a:p>
          <a:p>
            <a:r>
              <a:rPr lang="en-US" dirty="0"/>
              <a:t>IaaS provides virtualized computing resources over the internet.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includes virtual machines, storage, and networking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Users </a:t>
            </a:r>
            <a:r>
              <a:rPr lang="en-US" dirty="0"/>
              <a:t>have control over operating systems, applications, and some networking components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 </a:t>
            </a:r>
            <a:r>
              <a:rPr lang="en-US" dirty="0"/>
              <a:t>providers include Amazon Web Services (AWS) EC2 and Microsoft Azure Virtual Machines.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603" t="1445" r="12066" b="5330"/>
          <a:stretch/>
        </p:blipFill>
        <p:spPr>
          <a:xfrm>
            <a:off x="4191000" y="4114800"/>
            <a:ext cx="4800601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3810000" cy="52578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Cloud computing </a:t>
            </a:r>
            <a:r>
              <a:rPr lang="en-US" dirty="0"/>
              <a:t>refers to the delivery of computing services over the internet ("the cloud") to offer faster innovation, flexible resources, and economies of scale.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encompasses a variety of services such as servers, storage, databases, networking, software, and more.</a:t>
            </a:r>
            <a:endParaRPr lang="en-US" dirty="0" smtClean="0"/>
          </a:p>
        </p:txBody>
      </p:sp>
      <p:pic>
        <p:nvPicPr>
          <p:cNvPr id="1026" name="Picture 2" descr="https://images.spiceworks.com/wp-content/uploads/2021/07/02105247/Cloud-Compu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5" t="4438" r="12462" b="2928"/>
          <a:stretch/>
        </p:blipFill>
        <p:spPr bwMode="auto">
          <a:xfrm>
            <a:off x="3810000" y="2209800"/>
            <a:ext cx="5105401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209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/>
              <a:t>Platform as a </a:t>
            </a:r>
            <a:r>
              <a:rPr lang="en-IN" b="1" dirty="0" smtClean="0"/>
              <a:t>Service:</a:t>
            </a:r>
          </a:p>
          <a:p>
            <a:r>
              <a:rPr lang="en-US" dirty="0"/>
              <a:t>In addition to infrastructure-oriented clouds that provide raw computing </a:t>
            </a:r>
            <a:r>
              <a:rPr lang="en-US" dirty="0" smtClean="0"/>
              <a:t>and storage </a:t>
            </a:r>
            <a:r>
              <a:rPr lang="en-US" dirty="0"/>
              <a:t>services, another approach is to offer a higher level of abstraction </a:t>
            </a:r>
            <a:r>
              <a:rPr lang="en-US" dirty="0" smtClean="0"/>
              <a:t>to make </a:t>
            </a:r>
            <a:r>
              <a:rPr lang="en-US" dirty="0"/>
              <a:t>a cloud easily programmable, known as Platform as a Service (PaaS). </a:t>
            </a:r>
            <a:endParaRPr lang="en-US" dirty="0" smtClean="0"/>
          </a:p>
          <a:p>
            <a:r>
              <a:rPr lang="en-US" dirty="0" smtClean="0"/>
              <a:t>A cloud </a:t>
            </a:r>
            <a:r>
              <a:rPr lang="en-US" dirty="0"/>
              <a:t>platform offers an environment on which developers create and </a:t>
            </a:r>
            <a:r>
              <a:rPr lang="en-US" dirty="0" smtClean="0"/>
              <a:t>deploy applications </a:t>
            </a:r>
            <a:r>
              <a:rPr lang="en-US" dirty="0"/>
              <a:t>and do not necessarily need to know how many processors or </a:t>
            </a:r>
            <a:r>
              <a:rPr lang="en-US" dirty="0" smtClean="0"/>
              <a:t>how much </a:t>
            </a:r>
            <a:r>
              <a:rPr lang="en-US" dirty="0"/>
              <a:t>memory that applications will be using.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87" t="6944" r="4687" b="4167"/>
          <a:stretch/>
        </p:blipFill>
        <p:spPr>
          <a:xfrm>
            <a:off x="3657600" y="3581400"/>
            <a:ext cx="5334000" cy="30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181600" cy="50673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/>
              <a:t>Platform as a </a:t>
            </a:r>
            <a:r>
              <a:rPr lang="en-IN" b="1" dirty="0" smtClean="0"/>
              <a:t>Service:</a:t>
            </a:r>
          </a:p>
          <a:p>
            <a:r>
              <a:rPr lang="en-US" dirty="0" smtClean="0"/>
              <a:t>In </a:t>
            </a:r>
            <a:r>
              <a:rPr lang="en-US" dirty="0"/>
              <a:t>addition, multiple </a:t>
            </a:r>
            <a:r>
              <a:rPr lang="en-US" dirty="0" smtClean="0"/>
              <a:t>programming models </a:t>
            </a:r>
            <a:r>
              <a:rPr lang="en-US" dirty="0"/>
              <a:t>and specialized services (e.g., data access, authentication, </a:t>
            </a:r>
            <a:r>
              <a:rPr lang="en-US" dirty="0" smtClean="0"/>
              <a:t>and payments</a:t>
            </a:r>
            <a:r>
              <a:rPr lang="en-US" dirty="0"/>
              <a:t>) are offered as building blocks to new </a:t>
            </a:r>
            <a:r>
              <a:rPr lang="en-US" dirty="0" smtClean="0"/>
              <a:t>applications.</a:t>
            </a:r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AppEngine</a:t>
            </a:r>
            <a:r>
              <a:rPr lang="en-US" dirty="0"/>
              <a:t>, an example of Platform as a Service, offers a </a:t>
            </a:r>
            <a:r>
              <a:rPr lang="en-US" dirty="0" smtClean="0"/>
              <a:t>scalable environment </a:t>
            </a:r>
            <a:r>
              <a:rPr lang="en-US" dirty="0"/>
              <a:t>for developing and hosting Web applications, which </a:t>
            </a:r>
            <a:r>
              <a:rPr lang="en-US" dirty="0" smtClean="0"/>
              <a:t>should be </a:t>
            </a:r>
            <a:r>
              <a:rPr lang="en-US" dirty="0"/>
              <a:t>written in specific programming languages such as Python or Java, and </a:t>
            </a:r>
            <a:r>
              <a:rPr lang="en-US" dirty="0" smtClean="0"/>
              <a:t>use the </a:t>
            </a:r>
            <a:r>
              <a:rPr lang="en-US" dirty="0"/>
              <a:t>services’ own proprietary structured object data store. </a:t>
            </a:r>
            <a:endParaRPr lang="en-US" dirty="0" smtClean="0"/>
          </a:p>
          <a:p>
            <a:r>
              <a:rPr lang="en-US" dirty="0" smtClean="0"/>
              <a:t>Building blocks </a:t>
            </a:r>
            <a:r>
              <a:rPr lang="en-US" dirty="0"/>
              <a:t>include an in-memory object cache (</a:t>
            </a:r>
            <a:r>
              <a:rPr lang="en-US" dirty="0" err="1"/>
              <a:t>memcache</a:t>
            </a:r>
            <a:r>
              <a:rPr lang="en-US" dirty="0"/>
              <a:t>), mail service, instant </a:t>
            </a:r>
            <a:r>
              <a:rPr lang="en-US" dirty="0" smtClean="0"/>
              <a:t>messaging service </a:t>
            </a:r>
            <a:r>
              <a:rPr lang="en-US" dirty="0"/>
              <a:t>(XMPP), an image manipulation service, and integration with </a:t>
            </a:r>
            <a:r>
              <a:rPr lang="en-US" dirty="0" smtClean="0"/>
              <a:t>Google </a:t>
            </a:r>
            <a:r>
              <a:rPr lang="en-IN" dirty="0" smtClean="0"/>
              <a:t>Accounts </a:t>
            </a:r>
            <a:r>
              <a:rPr lang="en-IN" dirty="0"/>
              <a:t>authentication service.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375" t="3000" r="12500"/>
          <a:stretch/>
        </p:blipFill>
        <p:spPr>
          <a:xfrm>
            <a:off x="5105400" y="1981200"/>
            <a:ext cx="3967113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6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3622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/>
              <a:t>Platform as a </a:t>
            </a:r>
            <a:r>
              <a:rPr lang="en-IN" b="1" dirty="0" smtClean="0"/>
              <a:t>Service</a:t>
            </a:r>
            <a:r>
              <a:rPr lang="en-IN" b="1" dirty="0" smtClean="0"/>
              <a:t>:</a:t>
            </a:r>
          </a:p>
          <a:p>
            <a:r>
              <a:rPr lang="en-US" dirty="0"/>
              <a:t>PaaS offers a platform allowing customers to develop, run, and manage applications without dealing with the complexity of building and maintaining the underlying infrastructure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</a:t>
            </a:r>
            <a:r>
              <a:rPr lang="en-US" dirty="0"/>
              <a:t>includes middleware, development tools, database management systems, and more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 </a:t>
            </a:r>
            <a:r>
              <a:rPr lang="en-US" dirty="0"/>
              <a:t>platforms include Google App Engine, </a:t>
            </a:r>
            <a:r>
              <a:rPr lang="en-US" dirty="0" err="1"/>
              <a:t>Heroku</a:t>
            </a:r>
            <a:r>
              <a:rPr lang="en-US" dirty="0"/>
              <a:t>, and Microsoft Azure App Service.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542" t="24523" r="11458" b="10933"/>
          <a:stretch/>
        </p:blipFill>
        <p:spPr>
          <a:xfrm>
            <a:off x="3048000" y="3657600"/>
            <a:ext cx="5791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209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Software as a Service:</a:t>
            </a:r>
            <a:endParaRPr lang="en-IN" b="1" dirty="0" smtClean="0"/>
          </a:p>
          <a:p>
            <a:r>
              <a:rPr lang="en-US" dirty="0"/>
              <a:t>Applications reside on the top of the cloud stack. Services provided by </a:t>
            </a:r>
            <a:r>
              <a:rPr lang="en-US" dirty="0" smtClean="0"/>
              <a:t>this layer </a:t>
            </a:r>
            <a:r>
              <a:rPr lang="en-US" dirty="0"/>
              <a:t>can be accessed by end users through Web portals.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</a:t>
            </a:r>
            <a:r>
              <a:rPr lang="en-US" dirty="0" smtClean="0"/>
              <a:t>consumers are </a:t>
            </a:r>
            <a:r>
              <a:rPr lang="en-US" dirty="0"/>
              <a:t>increasingly shifting from locally installed computer programs to </a:t>
            </a:r>
            <a:r>
              <a:rPr lang="en-US" dirty="0" smtClean="0"/>
              <a:t>on-line software </a:t>
            </a:r>
            <a:r>
              <a:rPr lang="en-US" dirty="0"/>
              <a:t>services that offer the same functionally.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547" t="13652" r="18002" b="12462"/>
          <a:stretch/>
        </p:blipFill>
        <p:spPr>
          <a:xfrm>
            <a:off x="3124200" y="3276600"/>
            <a:ext cx="5562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8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590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/>
              <a:t>Software as a Service:</a:t>
            </a:r>
            <a:endParaRPr lang="en-IN" b="1" dirty="0" smtClean="0"/>
          </a:p>
          <a:p>
            <a:r>
              <a:rPr lang="en-US" dirty="0" smtClean="0"/>
              <a:t>Traditional </a:t>
            </a:r>
            <a:r>
              <a:rPr lang="en-US" dirty="0"/>
              <a:t>desktop </a:t>
            </a:r>
            <a:r>
              <a:rPr lang="en-US" dirty="0" smtClean="0"/>
              <a:t>applications such </a:t>
            </a:r>
            <a:r>
              <a:rPr lang="en-US" dirty="0"/>
              <a:t>as word processing and spreadsheet can now be accessed as a </a:t>
            </a:r>
            <a:r>
              <a:rPr lang="en-US" dirty="0" smtClean="0"/>
              <a:t>service in </a:t>
            </a:r>
            <a:r>
              <a:rPr lang="en-US" dirty="0"/>
              <a:t>the Web.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model of delivering applications, known as Software as </a:t>
            </a:r>
            <a:r>
              <a:rPr lang="en-US" dirty="0" smtClean="0"/>
              <a:t>a Service </a:t>
            </a:r>
            <a:r>
              <a:rPr lang="en-US" dirty="0"/>
              <a:t>(SaaS), alleviates the burden of software maintenance for </a:t>
            </a:r>
            <a:r>
              <a:rPr lang="en-US" dirty="0" smtClean="0"/>
              <a:t>customers and </a:t>
            </a:r>
            <a:r>
              <a:rPr lang="en-US" dirty="0"/>
              <a:t>simplifies development and testing for </a:t>
            </a:r>
            <a:r>
              <a:rPr lang="en-US" dirty="0" smtClean="0"/>
              <a:t>providers.</a:t>
            </a:r>
            <a:endParaRPr lang="en-US" dirty="0"/>
          </a:p>
          <a:p>
            <a:r>
              <a:rPr lang="en-US" dirty="0"/>
              <a:t>Salesforce.com, which relies on the SaaS model, offers business </a:t>
            </a:r>
            <a:r>
              <a:rPr lang="en-US" dirty="0" smtClean="0"/>
              <a:t>productivity applications </a:t>
            </a:r>
            <a:r>
              <a:rPr lang="en-US" dirty="0"/>
              <a:t>(CRM) that reside completely on their servers, allowing </a:t>
            </a:r>
            <a:r>
              <a:rPr lang="en-US" dirty="0" smtClean="0"/>
              <a:t>costumers to </a:t>
            </a:r>
            <a:r>
              <a:rPr lang="en-US" dirty="0"/>
              <a:t>customize and access applications on demand.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038600"/>
            <a:ext cx="66865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286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b="1" dirty="0"/>
              <a:t>Software as a Service</a:t>
            </a:r>
            <a:r>
              <a:rPr lang="en-IN" b="1" dirty="0" smtClean="0"/>
              <a:t>:</a:t>
            </a:r>
          </a:p>
          <a:p>
            <a:r>
              <a:rPr lang="en-US" dirty="0"/>
              <a:t>SaaS delivers software applications over the internet on a subscription basis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Users </a:t>
            </a:r>
            <a:r>
              <a:rPr lang="en-US" dirty="0"/>
              <a:t>access these applications via web browsers without needing to install or maintain software locally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Examples </a:t>
            </a:r>
            <a:r>
              <a:rPr lang="en-US" dirty="0"/>
              <a:t>include Salesforce (CRM), Google Workspace (formerly G Suite), and Microsoft Office 365.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10000"/>
            <a:ext cx="67246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4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/>
              <a:t>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743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Deployment </a:t>
            </a:r>
            <a:r>
              <a:rPr lang="en-IN" b="1" dirty="0" smtClean="0"/>
              <a:t>Models:</a:t>
            </a:r>
            <a:endParaRPr lang="en-IN" b="1" dirty="0" smtClean="0"/>
          </a:p>
          <a:p>
            <a:r>
              <a:rPr lang="en-US" dirty="0"/>
              <a:t>Although cloud computing has emerged mainly from the appearance of </a:t>
            </a:r>
            <a:r>
              <a:rPr lang="en-US" dirty="0" smtClean="0"/>
              <a:t>public computing </a:t>
            </a:r>
            <a:r>
              <a:rPr lang="en-US" dirty="0"/>
              <a:t>utilities, other deployment models, </a:t>
            </a:r>
            <a:r>
              <a:rPr lang="en-US" dirty="0" smtClean="0"/>
              <a:t>with </a:t>
            </a:r>
            <a:r>
              <a:rPr lang="en-US" dirty="0"/>
              <a:t>variations in </a:t>
            </a:r>
            <a:r>
              <a:rPr lang="en-US" dirty="0" smtClean="0"/>
              <a:t>physical location </a:t>
            </a:r>
            <a:r>
              <a:rPr lang="en-US" dirty="0"/>
              <a:t>and distribution, have been adopted.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sense, regardless of </a:t>
            </a:r>
            <a:r>
              <a:rPr lang="en-US" dirty="0" smtClean="0"/>
              <a:t>its service </a:t>
            </a:r>
            <a:r>
              <a:rPr lang="en-US" dirty="0"/>
              <a:t>class, a cloud can be classified as public, private, community, or </a:t>
            </a:r>
            <a:r>
              <a:rPr lang="en-US" dirty="0" smtClean="0"/>
              <a:t>hybrid </a:t>
            </a:r>
            <a:r>
              <a:rPr lang="en-US" dirty="0"/>
              <a:t>based on model of </a:t>
            </a:r>
            <a:r>
              <a:rPr lang="en-US" dirty="0" smtClean="0"/>
              <a:t>deployment.</a:t>
            </a:r>
          </a:p>
        </p:txBody>
      </p:sp>
    </p:spTree>
    <p:extLst>
      <p:ext uri="{BB962C8B-B14F-4D97-AF65-F5344CB8AC3E}">
        <p14:creationId xmlns:p14="http://schemas.microsoft.com/office/powerpoint/2010/main" val="289399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083" t="20371" r="25000" b="18889"/>
          <a:stretch/>
        </p:blipFill>
        <p:spPr>
          <a:xfrm>
            <a:off x="627743" y="1417638"/>
            <a:ext cx="8077200" cy="52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most cases, establishing a private cloud means restructuring an </a:t>
            </a:r>
            <a:r>
              <a:rPr lang="en-US" dirty="0" smtClean="0"/>
              <a:t>existing infrastructure </a:t>
            </a:r>
            <a:r>
              <a:rPr lang="en-US" dirty="0"/>
              <a:t>by adding virtualization and cloud-like interfaces.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allows users </a:t>
            </a:r>
            <a:r>
              <a:rPr lang="en-US" dirty="0"/>
              <a:t>to interact with the local data center while experiencing the </a:t>
            </a:r>
            <a:r>
              <a:rPr lang="en-US" dirty="0" smtClean="0"/>
              <a:t>same advantages </a:t>
            </a:r>
            <a:r>
              <a:rPr lang="en-US" dirty="0"/>
              <a:t>of public clouds, most notably self-service interface, </a:t>
            </a:r>
            <a:r>
              <a:rPr lang="en-US" dirty="0" smtClean="0"/>
              <a:t>privileged access </a:t>
            </a:r>
            <a:r>
              <a:rPr lang="en-US" dirty="0"/>
              <a:t>to virtual servers, and per-usage metering and billing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0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Public Cloud:</a:t>
            </a:r>
            <a:endParaRPr lang="en-US" dirty="0"/>
          </a:p>
          <a:p>
            <a:r>
              <a:rPr lang="en-US" dirty="0"/>
              <a:t>Definitions for public cloud as a “cloud made available in a pay-as-you-go manner to the general public</a:t>
            </a:r>
            <a:r>
              <a:rPr lang="en-US" dirty="0" smtClean="0"/>
              <a:t>”.</a:t>
            </a:r>
            <a:endParaRPr lang="en-US" dirty="0"/>
          </a:p>
        </p:txBody>
      </p:sp>
      <p:pic>
        <p:nvPicPr>
          <p:cNvPr id="10242" name="Picture 2" descr="https://media.geeksforgeeks.org/wp-content/uploads/20211123123729/Group4-66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6286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3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b="1" dirty="0"/>
              <a:t>Comparison with Traditional Computing Architecture (Client/Server</a:t>
            </a:r>
            <a:r>
              <a:rPr lang="en-US" b="1" dirty="0" smtClean="0"/>
              <a:t>):</a:t>
            </a:r>
            <a:endParaRPr lang="en-US" dirty="0"/>
          </a:p>
          <a:p>
            <a:pPr lvl="2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606541"/>
              </p:ext>
            </p:extLst>
          </p:nvPr>
        </p:nvGraphicFramePr>
        <p:xfrm>
          <a:off x="381000" y="2743200"/>
          <a:ext cx="807720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3715317467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40248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Traditional Computing (Client/Server)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Cloud Computing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7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 a traditional client/server model, computing resources are centralized on dedicated servers within an organization's premises.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Cloud computing operates on a decentralized model where resources are virtualized and delivered via the internet.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39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It requires upfront investment in hardware and software, often leading to higher initial costs.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It offers a pay-as-you-go pricing model, allowing organizations to pay only for what they use (operational expenditure vs. capital expenditure).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72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Scaling typically involves upgrading hardware, which can be costly and time-consuming.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Scaling is horizontal, enabling organizations to add or reduce resources quickly and efficiently as per demand.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3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Public Cloud:</a:t>
            </a:r>
            <a:endParaRPr lang="en-US" dirty="0"/>
          </a:p>
          <a:p>
            <a:r>
              <a:rPr lang="en-US" dirty="0" smtClean="0"/>
              <a:t>Public </a:t>
            </a:r>
            <a:r>
              <a:rPr lang="en-US" dirty="0"/>
              <a:t>clouds offer services over the internet to multiple customers, leveraging economies of scale to provide cost-effective and scalable solutions.</a:t>
            </a:r>
          </a:p>
          <a:p>
            <a:r>
              <a:rPr lang="en-US" dirty="0"/>
              <a:t>Example providers include AWS, Azure, and Google Cloud Platform (GCP).</a:t>
            </a:r>
          </a:p>
        </p:txBody>
      </p:sp>
    </p:spTree>
    <p:extLst>
      <p:ext uri="{BB962C8B-B14F-4D97-AF65-F5344CB8AC3E}">
        <p14:creationId xmlns:p14="http://schemas.microsoft.com/office/powerpoint/2010/main" val="28433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1905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Private Cloud:</a:t>
            </a:r>
            <a:endParaRPr lang="en-US" dirty="0"/>
          </a:p>
          <a:p>
            <a:r>
              <a:rPr lang="en-US" dirty="0"/>
              <a:t>Private cloud as “internal data center of a business or other organization, not made available to </a:t>
            </a:r>
            <a:r>
              <a:rPr lang="en-IN" dirty="0"/>
              <a:t>the general public</a:t>
            </a:r>
            <a:r>
              <a:rPr lang="en-IN" dirty="0" smtClean="0"/>
              <a:t>.”</a:t>
            </a:r>
            <a:endParaRPr lang="en-IN" dirty="0"/>
          </a:p>
        </p:txBody>
      </p:sp>
      <p:pic>
        <p:nvPicPr>
          <p:cNvPr id="8194" name="Picture 2" descr="https://media.geeksforgeeks.org/wp-content/uploads/20211123123851/Group1-66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00400"/>
            <a:ext cx="6286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Private Cloud:</a:t>
            </a:r>
            <a:endParaRPr lang="en-US" dirty="0"/>
          </a:p>
          <a:p>
            <a:r>
              <a:rPr lang="en-US" dirty="0" smtClean="0"/>
              <a:t>Private </a:t>
            </a:r>
            <a:r>
              <a:rPr lang="en-US" dirty="0"/>
              <a:t>clouds are dedicated infrastructures operated for a single organization, either on-premises or hosted by a third-party provider.</a:t>
            </a:r>
          </a:p>
          <a:p>
            <a:r>
              <a:rPr lang="en-US" dirty="0"/>
              <a:t>They offer enhanced security, control, and customization options compared to public clouds, suitable for organizations with specific compliance and data sovereignty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29957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2286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Hybrid Cloud:</a:t>
            </a:r>
            <a:endParaRPr lang="en-US" dirty="0"/>
          </a:p>
          <a:p>
            <a:r>
              <a:rPr lang="en-US" dirty="0"/>
              <a:t>A hybrid cloud takes shape when a private cloud is supplemented with computing capacity from public clouds. </a:t>
            </a:r>
          </a:p>
          <a:p>
            <a:r>
              <a:rPr lang="en-US" dirty="0"/>
              <a:t>The approach of temporarily renting capacity to handle spikes in load is known as “cloud-bursting</a:t>
            </a:r>
            <a:r>
              <a:rPr lang="en-US" dirty="0" smtClean="0"/>
              <a:t>”.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657600"/>
            <a:ext cx="6286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Hybrid Cloud:</a:t>
            </a:r>
            <a:endParaRPr lang="en-US" dirty="0"/>
          </a:p>
          <a:p>
            <a:r>
              <a:rPr lang="en-US" dirty="0" smtClean="0"/>
              <a:t>Hybrid </a:t>
            </a:r>
            <a:r>
              <a:rPr lang="en-US" dirty="0"/>
              <a:t>clouds combine public and private cloud environments, allowing data and applications to be shared between them.</a:t>
            </a:r>
          </a:p>
          <a:p>
            <a:r>
              <a:rPr lang="en-US" dirty="0"/>
              <a:t>Organizations benefit from flexibility, scalability, and the ability to choose the right environment for each workload based on performance, security, and regulatory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86814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91600" cy="1828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Community Cloud:</a:t>
            </a:r>
            <a:endParaRPr lang="en-US" dirty="0"/>
          </a:p>
          <a:p>
            <a:r>
              <a:rPr lang="en-US" dirty="0"/>
              <a:t>A community cloud is “shared by several organizations and supports a specific community that has shared concerns (e.g., mission, security  requirements, policy, and compliance considerations</a:t>
            </a:r>
            <a:r>
              <a:rPr lang="en-US" dirty="0" smtClean="0"/>
              <a:t>).”</a:t>
            </a:r>
            <a:endParaRPr lang="en-US" dirty="0"/>
          </a:p>
        </p:txBody>
      </p:sp>
      <p:pic>
        <p:nvPicPr>
          <p:cNvPr id="7170" name="Picture 2" descr="https://media.geeksforgeeks.org/wp-content/uploads/20211123124006/Group3-660x3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416929"/>
            <a:ext cx="6286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21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91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Community Cloud:</a:t>
            </a:r>
            <a:endParaRPr lang="en-US" dirty="0"/>
          </a:p>
          <a:p>
            <a:r>
              <a:rPr lang="en-US" dirty="0" smtClean="0"/>
              <a:t>Community </a:t>
            </a:r>
            <a:r>
              <a:rPr lang="en-US" dirty="0"/>
              <a:t>clouds serve specific groups of organizations with shared concerns (e.g., industry-specific regulations or compliance requirements).</a:t>
            </a:r>
          </a:p>
          <a:p>
            <a:r>
              <a:rPr lang="en-US" dirty="0"/>
              <a:t>They offer collaborative benefits such as cost-sharing, resource pooling, and standardized services tailored to community needs.</a:t>
            </a:r>
          </a:p>
        </p:txBody>
      </p:sp>
    </p:spTree>
    <p:extLst>
      <p:ext uri="{BB962C8B-B14F-4D97-AF65-F5344CB8AC3E}">
        <p14:creationId xmlns:p14="http://schemas.microsoft.com/office/powerpoint/2010/main" val="12647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423195"/>
              </p:ext>
            </p:extLst>
          </p:nvPr>
        </p:nvGraphicFramePr>
        <p:xfrm>
          <a:off x="152400" y="1981200"/>
          <a:ext cx="8839200" cy="4343400"/>
        </p:xfrm>
        <a:graphic>
          <a:graphicData uri="http://schemas.openxmlformats.org/drawingml/2006/table">
            <a:tbl>
              <a:tblPr/>
              <a:tblGrid>
                <a:gridCol w="1767840">
                  <a:extLst>
                    <a:ext uri="{9D8B030D-6E8A-4147-A177-3AD203B41FA5}">
                      <a16:colId xmlns:a16="http://schemas.microsoft.com/office/drawing/2014/main" val="4158224427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3739536962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908590939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3056104101"/>
                    </a:ext>
                  </a:extLst>
                </a:gridCol>
                <a:gridCol w="1767840">
                  <a:extLst>
                    <a:ext uri="{9D8B030D-6E8A-4147-A177-3AD203B41FA5}">
                      <a16:colId xmlns:a16="http://schemas.microsoft.com/office/drawing/2014/main" val="33083942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>
                          <a:effectLst/>
                        </a:rPr>
                        <a:t>Factors</a:t>
                      </a:r>
                    </a:p>
                  </a:txBody>
                  <a:tcPr marL="38100" marR="3810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 dirty="0">
                          <a:effectLst/>
                        </a:rPr>
                        <a:t>Public </a:t>
                      </a:r>
                      <a:r>
                        <a:rPr lang="en-IN" sz="1400" b="1" dirty="0" smtClean="0">
                          <a:effectLst/>
                        </a:rPr>
                        <a:t>Cloud</a:t>
                      </a:r>
                      <a:endParaRPr lang="en-IN" sz="1400" b="1" dirty="0">
                        <a:effectLst/>
                      </a:endParaRP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>
                          <a:effectLst/>
                        </a:rPr>
                        <a:t>Private Cloud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>
                          <a:effectLst/>
                        </a:rPr>
                        <a:t>Community Cloud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400" b="1">
                          <a:effectLst/>
                        </a:rPr>
                        <a:t>Hybrid Cloud</a:t>
                      </a:r>
                    </a:p>
                  </a:txBody>
                  <a:tcPr marL="95250" marR="95250" marT="95250" marB="952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872741"/>
                  </a:ext>
                </a:extLst>
              </a:tr>
              <a:tr h="93133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 dirty="0">
                          <a:effectLst/>
                        </a:rPr>
                        <a:t>Initial Setup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Easy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 b="0">
                          <a:effectLst/>
                        </a:rPr>
                        <a:t>Complex, requires a professional team to setup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 b="0">
                          <a:effectLst/>
                        </a:rPr>
                        <a:t>Complex, requires a professional team to setup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 b="0">
                          <a:effectLst/>
                        </a:rPr>
                        <a:t>Complex, requires a professional team to setup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798454"/>
                  </a:ext>
                </a:extLst>
              </a:tr>
              <a:tr h="71966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Scalability and Flexibility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Fixed 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50063"/>
                  </a:ext>
                </a:extLst>
              </a:tr>
              <a:tr h="71966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Cost-Comparison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Cost-Effective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Costly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Distributed cost among members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50" b="0">
                          <a:effectLst/>
                        </a:rPr>
                        <a:t>Between public and private cloud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52539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Reliability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Low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Low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021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Data Security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Low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7210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Data Privacy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Low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50" b="0" dirty="0">
                          <a:effectLst/>
                        </a:rPr>
                        <a:t>High</a:t>
                      </a:r>
                    </a:p>
                  </a:txBody>
                  <a:tcPr marL="95250" marR="95250" marT="133350" marB="1333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03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4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b="1" dirty="0"/>
              <a:t>Comparison with Traditional Computing Architecture (Client/Server</a:t>
            </a:r>
            <a:r>
              <a:rPr lang="en-US" b="1" dirty="0" smtClean="0"/>
              <a:t>):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999" t="5054" r="17001" b="5275"/>
          <a:stretch/>
        </p:blipFill>
        <p:spPr>
          <a:xfrm>
            <a:off x="377228" y="2819400"/>
            <a:ext cx="4042372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9099" t="4253" r="18901" b="4319"/>
          <a:stretch/>
        </p:blipFill>
        <p:spPr>
          <a:xfrm>
            <a:off x="4796828" y="2781300"/>
            <a:ext cx="396240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0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b="1" dirty="0"/>
              <a:t>Comparison with Traditional Computing Architecture (Client/Server</a:t>
            </a:r>
            <a:r>
              <a:rPr lang="en-US" b="1" dirty="0" smtClean="0"/>
              <a:t>):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667000"/>
            <a:ext cx="75438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00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r>
              <a:rPr lang="en-US" sz="2400" b="1" dirty="0"/>
              <a:t>Comparison with Traditional Computing Architecture (Client/Server</a:t>
            </a:r>
            <a:r>
              <a:rPr lang="en-US" sz="2400" b="1" dirty="0" smtClean="0"/>
              <a:t>):</a:t>
            </a:r>
            <a:endParaRPr lang="en-US" sz="2400" dirty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095" b="845"/>
          <a:stretch/>
        </p:blipFill>
        <p:spPr>
          <a:xfrm>
            <a:off x="211257" y="2438400"/>
            <a:ext cx="872148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9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Cloud Computing </a:t>
            </a:r>
            <a:r>
              <a:rPr lang="en-US" sz="2400" b="1" dirty="0" smtClean="0"/>
              <a:t>Works:</a:t>
            </a:r>
            <a:endParaRPr lang="en-US" sz="2400" b="1" dirty="0"/>
          </a:p>
          <a:p>
            <a:r>
              <a:rPr lang="en-US" sz="2400" b="1" dirty="0"/>
              <a:t>Key Components:</a:t>
            </a:r>
            <a:endParaRPr lang="en-US" sz="2400" dirty="0"/>
          </a:p>
          <a:p>
            <a:pPr lvl="1"/>
            <a:r>
              <a:rPr lang="en-US" sz="2000" b="1" dirty="0"/>
              <a:t>Virtualization:</a:t>
            </a:r>
            <a:r>
              <a:rPr lang="en-US" sz="2000" dirty="0"/>
              <a:t> Enables the sharing of physical resources among multiple virtual environments, optimizing resource utilization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421" t="2797" r="8772" b="2097"/>
          <a:stretch/>
        </p:blipFill>
        <p:spPr>
          <a:xfrm>
            <a:off x="5638800" y="2895600"/>
            <a:ext cx="3429000" cy="38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Cloud Computing </a:t>
            </a:r>
            <a:r>
              <a:rPr lang="en-US" sz="2400" b="1" dirty="0" smtClean="0"/>
              <a:t>Works:</a:t>
            </a:r>
            <a:endParaRPr lang="en-US" sz="2400" b="1" dirty="0"/>
          </a:p>
          <a:p>
            <a:r>
              <a:rPr lang="en-US" sz="2400" b="1" dirty="0"/>
              <a:t>Key Components:</a:t>
            </a:r>
            <a:endParaRPr lang="en-US" sz="2400" dirty="0"/>
          </a:p>
          <a:p>
            <a:pPr lvl="1"/>
            <a:r>
              <a:rPr lang="en-US" sz="2000" b="1" dirty="0" smtClean="0"/>
              <a:t>Orchestration</a:t>
            </a:r>
            <a:r>
              <a:rPr lang="en-US" sz="2000" b="1" dirty="0"/>
              <a:t>:</a:t>
            </a:r>
            <a:r>
              <a:rPr lang="en-US" sz="2000" dirty="0"/>
              <a:t> Automates the provisioning, management, and scaling of cloud resources, ensuring efficient operations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95" t="2078" r="847" b="2338"/>
          <a:stretch/>
        </p:blipFill>
        <p:spPr>
          <a:xfrm>
            <a:off x="76200" y="3124200"/>
            <a:ext cx="905399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</a:t>
            </a:r>
            <a:r>
              <a:rPr lang="en-IN" dirty="0" smtClean="0"/>
              <a:t>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How Cloud Computing </a:t>
            </a:r>
            <a:r>
              <a:rPr lang="en-US" sz="2400" b="1" dirty="0" smtClean="0"/>
              <a:t>Works:</a:t>
            </a:r>
            <a:endParaRPr lang="en-US" sz="2400" b="1" dirty="0"/>
          </a:p>
          <a:p>
            <a:r>
              <a:rPr lang="en-US" sz="2400" b="1" dirty="0"/>
              <a:t>Key Components:</a:t>
            </a:r>
            <a:endParaRPr lang="en-US" sz="2400" dirty="0"/>
          </a:p>
          <a:p>
            <a:pPr lvl="1"/>
            <a:r>
              <a:rPr lang="en-US" sz="2000" b="1" dirty="0" smtClean="0"/>
              <a:t>Service </a:t>
            </a:r>
            <a:r>
              <a:rPr lang="en-US" sz="2000" b="1" dirty="0"/>
              <a:t>Models:</a:t>
            </a:r>
            <a:r>
              <a:rPr lang="en-US" sz="2000" dirty="0"/>
              <a:t> IaaS, PaaS, SaaS represent different levels of abstraction and management responsibilities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895600"/>
            <a:ext cx="5105400" cy="37576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900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1763</Words>
  <Application>Microsoft Office PowerPoint</Application>
  <PresentationFormat>On-screen Show (4:3)</PresentationFormat>
  <Paragraphs>176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Unit 02 Cloud Computing Architecture</vt:lpstr>
      <vt:lpstr>Cloud computing</vt:lpstr>
      <vt:lpstr>Cloud computing</vt:lpstr>
      <vt:lpstr>Cloud computing</vt:lpstr>
      <vt:lpstr>Cloud computing</vt:lpstr>
      <vt:lpstr>Cloud computing</vt:lpstr>
      <vt:lpstr>Cloud computing</vt:lpstr>
      <vt:lpstr>Cloud computing</vt:lpstr>
      <vt:lpstr>Cloud computing</vt:lpstr>
      <vt:lpstr>Cloud computing</vt:lpstr>
      <vt:lpstr>Cloud computing</vt:lpstr>
      <vt:lpstr>Cloud computing</vt:lpstr>
      <vt:lpstr>Cloud computing</vt:lpstr>
      <vt:lpstr>Cloud computing stack</vt:lpstr>
      <vt:lpstr>Cloud computing stack</vt:lpstr>
      <vt:lpstr>Cloud computing stack</vt:lpstr>
      <vt:lpstr>Cloud computing stack</vt:lpstr>
      <vt:lpstr>Cloud computing stack</vt:lpstr>
      <vt:lpstr>Cloud computing stack</vt:lpstr>
      <vt:lpstr>Cloud computing stack</vt:lpstr>
      <vt:lpstr>Cloud computing stack</vt:lpstr>
      <vt:lpstr>Cloud computing stack</vt:lpstr>
      <vt:lpstr>Cloud computing stack</vt:lpstr>
      <vt:lpstr>Cloud computing stack</vt:lpstr>
      <vt:lpstr>Cloud computing stack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  <vt:lpstr>Cloud Deployment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01 Computer and Network Security</dc:title>
  <dc:creator>Windows8.1</dc:creator>
  <cp:lastModifiedBy>DYP</cp:lastModifiedBy>
  <cp:revision>407</cp:revision>
  <dcterms:created xsi:type="dcterms:W3CDTF">2006-08-16T00:00:00Z</dcterms:created>
  <dcterms:modified xsi:type="dcterms:W3CDTF">2024-07-20T09:01:54Z</dcterms:modified>
</cp:coreProperties>
</file>